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9"/>
  </p:notesMasterIdLst>
  <p:handoutMasterIdLst>
    <p:handoutMasterId r:id="rId20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53" r:id="rId12"/>
    <p:sldId id="348" r:id="rId13"/>
    <p:sldId id="349" r:id="rId14"/>
    <p:sldId id="352" r:id="rId15"/>
    <p:sldId id="351" r:id="rId16"/>
    <p:sldId id="350" r:id="rId17"/>
    <p:sldId id="354" r:id="rId18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95953"/>
  </p:normalViewPr>
  <p:slideViewPr>
    <p:cSldViewPr snapToGrid="0" snapToObjects="1">
      <p:cViewPr varScale="1">
        <p:scale>
          <a:sx n="122" d="100"/>
          <a:sy n="122" d="100"/>
        </p:scale>
        <p:origin x="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9/30/24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3_output/whole_dataset.csv" TargetMode="External"/><Relationship Id="rId5" Type="http://schemas.openxmlformats.org/officeDocument/2006/relationships/hyperlink" Target="model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70" y="158158"/>
            <a:ext cx="7886700" cy="368783"/>
          </a:xfrm>
        </p:spPr>
        <p:txBody>
          <a:bodyPr>
            <a:normAutofit fontScale="90000"/>
          </a:bodyPr>
          <a:lstStyle/>
          <a:p>
            <a:r>
              <a:rPr lang="en-US" dirty="0"/>
              <a:t>SLR Exploration: 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42C957-A39D-D1EE-0AB6-605C15B3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6" y="526941"/>
            <a:ext cx="3510473" cy="2880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EB7EA2E-4B13-6A69-204B-1C7FD3EA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8" y="547961"/>
            <a:ext cx="3465000" cy="2880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EDA39CE-EA3A-192E-A6D3-D54ABBE7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6" y="3406941"/>
            <a:ext cx="3447047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38123-7E53-4765-AC11-B1D91A33D506}"/>
              </a:ext>
            </a:extLst>
          </p:cNvPr>
          <p:cNvSpPr txBox="1"/>
          <p:nvPr/>
        </p:nvSpPr>
        <p:spPr>
          <a:xfrm>
            <a:off x="4357876" y="4038585"/>
            <a:ext cx="3330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Detailed code and results: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Whole dataset after prediction: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86D2-3646-8F8D-4046-37AF2979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2463898-52BD-F036-0526-2CD2FB9BE8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842774"/>
            <a:ext cx="3452044" cy="37329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GWR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041AD6-2B4E-CB3C-9536-F5078AF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600176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GWR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2EBE-51CB-6CFA-7B1D-5EAF6032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445C-396F-B757-91C8-34BC01A5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81" b="3"/>
          <a:stretch/>
        </p:blipFill>
        <p:spPr>
          <a:xfrm>
            <a:off x="4023360" y="1288611"/>
            <a:ext cx="4356847" cy="4841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6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8416-3B6D-5B0D-F35E-17274EDD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B1C100C-FC0E-7513-E7F0-1A5BE40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BDDD-713E-9878-C81D-E1500E0E5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5EE42-38F0-FB6E-9C8D-F625ED81FDF3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median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DADE0184-411F-478B-3105-11643382F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65354" y="617149"/>
            <a:ext cx="2736000" cy="2373518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776541A-D6CD-BCFE-3A02-0886556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8" y="612744"/>
            <a:ext cx="2736000" cy="2448540"/>
          </a:xfrm>
          <a:prstGeom prst="rect">
            <a:avLst/>
          </a:prstGeom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36A3DD88-427A-8EE4-AF8C-1E79A777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44" y="612744"/>
            <a:ext cx="2736000" cy="2453507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A6440891-5B9A-2048-A9C0-102168F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8" y="3026940"/>
            <a:ext cx="2731320" cy="2520000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B08073BA-9F08-ABCC-4D70-922776D30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491" y="3026940"/>
            <a:ext cx="2663848" cy="252000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20F6DF8B-2CF3-1C0A-76D3-46E37DE41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040" y="3051646"/>
            <a:ext cx="26465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1C0-3905-2FB6-F938-35EDFB38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396D2B-4B4B-C0A0-8C36-584AD806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5" y="105608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DA190-803D-AACC-FB92-E08DF362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098E4-3184-C539-0998-F26722244EC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t="2213"/>
          <a:stretch/>
        </p:blipFill>
        <p:spPr>
          <a:xfrm>
            <a:off x="654315" y="503390"/>
            <a:ext cx="3435882" cy="2816258"/>
          </a:xfr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3EDC1D-6D85-55D0-0CBA-2BA4CD48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40"/>
          <a:stretch/>
        </p:blipFill>
        <p:spPr>
          <a:xfrm>
            <a:off x="4465986" y="504448"/>
            <a:ext cx="3304203" cy="281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F7DEA3-21C7-5F6A-6A92-07F23331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63"/>
          <a:stretch/>
        </p:blipFill>
        <p:spPr>
          <a:xfrm>
            <a:off x="654316" y="3396580"/>
            <a:ext cx="3435881" cy="2836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D6838-5BC0-14ED-8D31-760F68210D2B}"/>
              </a:ext>
            </a:extLst>
          </p:cNvPr>
          <p:cNvSpPr txBox="1"/>
          <p:nvPr/>
        </p:nvSpPr>
        <p:spPr>
          <a:xfrm>
            <a:off x="4317681" y="3784027"/>
            <a:ext cx="44453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Model fi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 tests for all three models show an improvement in the explanatory power of GWR over SLR.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spatial heterogeneity variables are shown.</a:t>
            </a:r>
            <a:endParaRPr lang="en-US" sz="16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*AIC</a:t>
            </a: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 can also be used to test model fit, but it is not possible to infer whether the differences between models are statistically different.</a:t>
            </a:r>
          </a:p>
        </p:txBody>
      </p:sp>
    </p:spTree>
    <p:extLst>
      <p:ext uri="{BB962C8B-B14F-4D97-AF65-F5344CB8AC3E}">
        <p14:creationId xmlns:p14="http://schemas.microsoft.com/office/powerpoint/2010/main" val="281705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7E0A-A138-EC8E-574E-CA19C03E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08F8AE00-6026-D14D-B99D-CD1EF69B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1" y="977800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LOOCV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C26-569F-BC89-F534-0E6DBD2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3" name="Picture 12" descr="A graph with black lines and dots&#10;&#10;Description automatically generated">
            <a:extLst>
              <a:ext uri="{FF2B5EF4-FFF2-40B4-BE49-F238E27FC236}">
                <a16:creationId xmlns:a16="http://schemas.microsoft.com/office/drawing/2014/main" id="{07607ECE-10C5-C024-2117-EB1B131A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1" y="1536323"/>
            <a:ext cx="4003267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lose up of a number&#10;&#10;Description automatically generated">
            <a:extLst>
              <a:ext uri="{FF2B5EF4-FFF2-40B4-BE49-F238E27FC236}">
                <a16:creationId xmlns:a16="http://schemas.microsoft.com/office/drawing/2014/main" id="{5E9D5980-1729-7EB2-9AE4-3779DD38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8" y="4489970"/>
            <a:ext cx="4003200" cy="522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 descr="A graph with black lines and white text&#10;&#10;Description automatically generated">
            <a:extLst>
              <a:ext uri="{FF2B5EF4-FFF2-40B4-BE49-F238E27FC236}">
                <a16:creationId xmlns:a16="http://schemas.microsoft.com/office/drawing/2014/main" id="{D13EBE8A-5725-0360-F8E9-AD835EFB0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66" y="1536323"/>
            <a:ext cx="4273973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 descr="A close-up of a number&#10;&#10;Description automatically generated">
            <a:extLst>
              <a:ext uri="{FF2B5EF4-FFF2-40B4-BE49-F238E27FC236}">
                <a16:creationId xmlns:a16="http://schemas.microsoft.com/office/drawing/2014/main" id="{53049735-3D7D-B75C-1BA4-C3DCAC4F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665" y="4483224"/>
            <a:ext cx="4273200" cy="5289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86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7" y="1123407"/>
            <a:ext cx="7886699" cy="47529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Idea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GWR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27808"/>
            <a:ext cx="7886700" cy="57125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573623" y="4115713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</a:t>
            </a:r>
            <a:r>
              <a:rPr lang="en-US" sz="1400"/>
              <a:t>scores follow </a:t>
            </a:r>
            <a:r>
              <a:rPr lang="en-US" sz="1400" dirty="0"/>
              <a:t>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3F6BF1-0A7B-9B52-9EDD-191DA36D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0" y="1049208"/>
            <a:ext cx="3600000" cy="2496691"/>
          </a:xfrm>
          <a:prstGeom prst="rect">
            <a:avLst/>
          </a:prstGeom>
        </p:spPr>
      </p:pic>
      <p:pic>
        <p:nvPicPr>
          <p:cNvPr id="6" name="Picture 5" descr="A graph of 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4BF8B44-A671-2F28-9971-CB0191E1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3" y="1069214"/>
            <a:ext cx="3600000" cy="2442135"/>
          </a:xfrm>
          <a:prstGeom prst="rect">
            <a:avLst/>
          </a:prstGeom>
        </p:spPr>
      </p:pic>
      <p:pic>
        <p:nvPicPr>
          <p:cNvPr id="8" name="Picture 7" descr="A graph of loss aversion scores&#10;&#10;Description automatically generated">
            <a:extLst>
              <a:ext uri="{FF2B5EF4-FFF2-40B4-BE49-F238E27FC236}">
                <a16:creationId xmlns:a16="http://schemas.microsoft.com/office/drawing/2014/main" id="{A9206F94-020A-2219-C59F-798B39EA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5"/>
          <a:stretch/>
        </p:blipFill>
        <p:spPr>
          <a:xfrm>
            <a:off x="829803" y="3572223"/>
            <a:ext cx="3505387" cy="24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8" y="1976897"/>
            <a:ext cx="7767140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status; then calculate the percentage of these variables based on population in UHF-level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93602"/>
            <a:ext cx="7886700" cy="86843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37C6-F7B8-8B25-D08D-51B2798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95FAB0A-7A5B-9480-F303-D2E423A3926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Plot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7024C03-079C-CF92-D306-07CE5782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1890-8DDA-0B74-C869-E9E6E8FE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A695A730-BD9B-7500-4B4C-8940435C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77" y="1274216"/>
            <a:ext cx="5870538" cy="4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699708"/>
            <a:ext cx="3495075" cy="41814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Used Ordinary Least Squares (OLS) methods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SLR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410AEC-6467-B90C-2E4C-85188CC4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" r="38174" b="2"/>
          <a:stretch/>
        </p:blipFill>
        <p:spPr>
          <a:xfrm>
            <a:off x="4066391" y="1605241"/>
            <a:ext cx="4534085" cy="427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2803</TotalTime>
  <Words>577</Words>
  <Application>Microsoft Macintosh PowerPoint</Application>
  <PresentationFormat>On-screen Show (4:3)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LucidaGrande</vt:lpstr>
      <vt:lpstr>Source Sans Pro</vt:lpstr>
      <vt:lpstr>1_UB Powerpoint Template</vt:lpstr>
      <vt:lpstr>Huanyu Monthly Update</vt:lpstr>
      <vt:lpstr>Outline</vt:lpstr>
      <vt:lpstr>Research Idea Overview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Census Data: Methods &amp; Results</vt:lpstr>
      <vt:lpstr>SLR Exploration: Introduction</vt:lpstr>
      <vt:lpstr>SLR Exploration: Model Performance </vt:lpstr>
      <vt:lpstr>GWR Exploration: Introduction</vt:lpstr>
      <vt:lpstr>GWR Exploration: Data Visualization</vt:lpstr>
      <vt:lpstr>GWR Exploration: Model Performance</vt:lpstr>
      <vt:lpstr>LOOCV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499</cp:revision>
  <cp:lastPrinted>2015-10-19T19:01:41Z</cp:lastPrinted>
  <dcterms:created xsi:type="dcterms:W3CDTF">2016-06-28T14:05:07Z</dcterms:created>
  <dcterms:modified xsi:type="dcterms:W3CDTF">2024-09-30T18:10:47Z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